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8" r:id="rId3"/>
    <p:sldId id="299" r:id="rId4"/>
    <p:sldId id="288" r:id="rId5"/>
    <p:sldId id="289" r:id="rId6"/>
    <p:sldId id="290" r:id="rId7"/>
    <p:sldId id="262" r:id="rId8"/>
    <p:sldId id="266" r:id="rId9"/>
    <p:sldId id="263" r:id="rId10"/>
    <p:sldId id="265" r:id="rId11"/>
    <p:sldId id="268" r:id="rId12"/>
    <p:sldId id="269" r:id="rId13"/>
    <p:sldId id="261" r:id="rId14"/>
    <p:sldId id="270" r:id="rId15"/>
    <p:sldId id="271" r:id="rId16"/>
    <p:sldId id="259" r:id="rId17"/>
    <p:sldId id="300" r:id="rId18"/>
    <p:sldId id="275" r:id="rId19"/>
    <p:sldId id="274" r:id="rId20"/>
    <p:sldId id="276" r:id="rId21"/>
    <p:sldId id="278" r:id="rId22"/>
    <p:sldId id="286" r:id="rId23"/>
    <p:sldId id="282" r:id="rId24"/>
    <p:sldId id="291" r:id="rId25"/>
    <p:sldId id="284" r:id="rId26"/>
    <p:sldId id="292" r:id="rId27"/>
    <p:sldId id="280" r:id="rId28"/>
    <p:sldId id="293" r:id="rId29"/>
    <p:sldId id="283" r:id="rId30"/>
    <p:sldId id="294" r:id="rId31"/>
    <p:sldId id="281" r:id="rId32"/>
    <p:sldId id="295" r:id="rId33"/>
    <p:sldId id="285" r:id="rId34"/>
    <p:sldId id="296" r:id="rId35"/>
    <p:sldId id="297" r:id="rId36"/>
    <p:sldId id="277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09.04.2020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&#1044;&#1074;&#1072;%20&#1088;&#1086;&#1076;&#1072;%20&#1101;&#1083;&#1077;&#1082;&#1090;&#1088;&#1080;&#1095;&#1077;&#1089;&#1082;&#1080;&#1093;%20&#1079;&#1072;&#1088;&#1103;&#1076;&#1086;&#1074;.wmv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1143008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    УРОК  ФИЗИКИ  В  10  КЛАССЕ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03796"/>
          </a:xfrm>
        </p:spPr>
        <p:txBody>
          <a:bodyPr>
            <a:normAutofit lnSpcReduction="10000"/>
          </a:bodyPr>
          <a:lstStyle/>
          <a:p>
            <a:r>
              <a:rPr lang="ru-RU" sz="5400" b="1" dirty="0" smtClean="0">
                <a:solidFill>
                  <a:srgbClr val="7030A0"/>
                </a:solidFill>
                <a:latin typeface="Monotype Corsiva" pitchFamily="66" charset="0"/>
                <a:cs typeface="Arial" pitchFamily="34" charset="0"/>
              </a:rPr>
              <a:t> Электризация. Закон Кулона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</a:p>
          <a:p>
            <a:endParaRPr lang="ru-RU" dirty="0" smtClean="0"/>
          </a:p>
          <a:p>
            <a:r>
              <a:rPr lang="ru-RU" i="1" dirty="0" smtClean="0">
                <a:latin typeface="Georgia" pitchFamily="18" charset="0"/>
              </a:rPr>
              <a:t>Учитель</a:t>
            </a:r>
            <a:r>
              <a:rPr lang="ru-RU" dirty="0" smtClean="0">
                <a:latin typeface="Georgia" pitchFamily="18" charset="0"/>
              </a:rPr>
              <a:t>  </a:t>
            </a:r>
            <a:r>
              <a:rPr lang="ru-RU" dirty="0" smtClean="0">
                <a:solidFill>
                  <a:srgbClr val="C00000"/>
                </a:solidFill>
                <a:latin typeface="Georgia" pitchFamily="18" charset="0"/>
              </a:rPr>
              <a:t>Кононов Геннадий  Григорьевич</a:t>
            </a:r>
          </a:p>
          <a:p>
            <a:r>
              <a:rPr lang="ru-RU" dirty="0" smtClean="0">
                <a:latin typeface="Georgia" pitchFamily="18" charset="0"/>
              </a:rPr>
              <a:t>СОШ № 580  </a:t>
            </a:r>
            <a:r>
              <a:rPr lang="ru-RU" i="1" dirty="0" smtClean="0">
                <a:latin typeface="Georgia" pitchFamily="18" charset="0"/>
              </a:rPr>
              <a:t>Приморский район </a:t>
            </a:r>
          </a:p>
          <a:p>
            <a:pPr>
              <a:buNone/>
            </a:pPr>
            <a:r>
              <a:rPr lang="ru-RU" i="1" dirty="0" smtClean="0">
                <a:latin typeface="Georgia" pitchFamily="18" charset="0"/>
              </a:rPr>
              <a:t>                          г. Санкт-Петербург</a:t>
            </a:r>
            <a:endParaRPr lang="ru-RU" i="1" dirty="0">
              <a:latin typeface="Georg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43240" y="2643182"/>
            <a:ext cx="5419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6072198" y="28574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5500694" y="27146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928662" y="27146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142976" y="28574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57347" name="Picture 3" descr="D:\Разные документы\Классы\10 КЛАСС (профиль)\Е. электростатика\Рисунки\Схема опыта Кулон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2428868"/>
            <a:ext cx="2762269" cy="2071702"/>
          </a:xfrm>
          <a:prstGeom prst="rect">
            <a:avLst/>
          </a:prstGeom>
          <a:noFill/>
        </p:spPr>
      </p:pic>
      <p:pic>
        <p:nvPicPr>
          <p:cNvPr id="57348" name="Picture 4" descr="D:\Разные документы\Классы\10 КЛАСС (профиль)\Е. электростатика\Рисунки\Принцип суперпозиции кулоновских сил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2428868"/>
            <a:ext cx="2763428" cy="20717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ЭЛЕКТРОСКОП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</a:rPr>
              <a:t>Электрометр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7030A0"/>
                </a:solidFill>
              </a:rPr>
              <a:t>– прибор, для обнаружения и измерения электрических зарядов. </a:t>
            </a:r>
            <a:r>
              <a:rPr lang="ru-RU" dirty="0" smtClean="0"/>
              <a:t>Состоит из металлического стержня и стрелки, которая может вращаться вокруг горизонтальной оси. Стержень со стрелкой изолирован от металлического корпуса. При соприкосновении заряженного тела со стержнем электрометра, электрические заряды одного знака распределяются по стержню и стрелке. Силы электрического отталкивания вызывают поворот стрелки на некоторый угол, по которому можно судить о заряде, переданном стержню электрометра.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Перенос заряда с заряженного тела на электрометр. </a:t>
            </a:r>
            <a:endParaRPr lang="ru-RU" dirty="0"/>
          </a:p>
        </p:txBody>
      </p:sp>
      <p:pic>
        <p:nvPicPr>
          <p:cNvPr id="4" name="Рисунок 3" descr="http://www.college.ru/physics/courses/op25part2/content/chapter1/section/paragraph1/images/1-1-1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2786058"/>
            <a:ext cx="5880146" cy="3017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ЭЛЕКТРОСКОП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ДЕЛИМОСТЬ   ЗАРЯДА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Documents and Settings\Дом\Мои документы\Классы\X класс\Тем. разделы\электростатика\Рисунки\Р-2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58759" y="2057386"/>
            <a:ext cx="3627753" cy="24487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142976" y="3071810"/>
            <a:ext cx="6572296" cy="107157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58"/>
          </a:xfrm>
        </p:spPr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</a:rPr>
              <a:t>В изолированной системе алгебраическая сумма зарядов всех тел остается постоянной:</a:t>
            </a:r>
          </a:p>
          <a:p>
            <a:pPr>
              <a:buNone/>
            </a:pPr>
            <a:r>
              <a:rPr lang="ru-RU" i="1" dirty="0" smtClean="0">
                <a:solidFill>
                  <a:srgbClr val="7030A0"/>
                </a:solidFill>
              </a:rPr>
              <a:t>          </a:t>
            </a:r>
            <a:r>
              <a:rPr lang="ru-RU" i="1" dirty="0" smtClean="0"/>
              <a:t> </a:t>
            </a:r>
            <a:r>
              <a:rPr lang="en-US" sz="4000" b="1" i="1" dirty="0" smtClean="0">
                <a:solidFill>
                  <a:srgbClr val="C00000"/>
                </a:solidFill>
              </a:rPr>
              <a:t>q</a:t>
            </a:r>
            <a:r>
              <a:rPr lang="en-US" sz="4000" b="1" baseline="-25000" dirty="0" smtClean="0">
                <a:solidFill>
                  <a:srgbClr val="C00000"/>
                </a:solidFill>
              </a:rPr>
              <a:t>1</a:t>
            </a:r>
            <a:r>
              <a:rPr lang="en-US" sz="4000" b="1" dirty="0" smtClean="0">
                <a:solidFill>
                  <a:srgbClr val="C00000"/>
                </a:solidFill>
              </a:rPr>
              <a:t> + </a:t>
            </a:r>
            <a:r>
              <a:rPr lang="en-US" sz="4000" b="1" i="1" dirty="0" smtClean="0">
                <a:solidFill>
                  <a:srgbClr val="C00000"/>
                </a:solidFill>
              </a:rPr>
              <a:t>q</a:t>
            </a:r>
            <a:r>
              <a:rPr lang="en-US" sz="4000" b="1" baseline="-25000" dirty="0" smtClean="0">
                <a:solidFill>
                  <a:srgbClr val="C00000"/>
                </a:solidFill>
              </a:rPr>
              <a:t>2</a:t>
            </a:r>
            <a:r>
              <a:rPr lang="en-US" sz="4000" b="1" dirty="0" smtClean="0">
                <a:solidFill>
                  <a:srgbClr val="C00000"/>
                </a:solidFill>
              </a:rPr>
              <a:t> + </a:t>
            </a:r>
            <a:r>
              <a:rPr lang="en-US" sz="4000" b="1" i="1" dirty="0" smtClean="0">
                <a:solidFill>
                  <a:srgbClr val="C00000"/>
                </a:solidFill>
              </a:rPr>
              <a:t>q</a:t>
            </a:r>
            <a:r>
              <a:rPr lang="en-US" sz="4000" b="1" baseline="-25000" dirty="0" smtClean="0">
                <a:solidFill>
                  <a:srgbClr val="C00000"/>
                </a:solidFill>
              </a:rPr>
              <a:t>3</a:t>
            </a:r>
            <a:r>
              <a:rPr lang="en-US" sz="4000" b="1" dirty="0" smtClean="0">
                <a:solidFill>
                  <a:srgbClr val="C00000"/>
                </a:solidFill>
              </a:rPr>
              <a:t> + ... +</a:t>
            </a:r>
            <a:r>
              <a:rPr lang="en-US" sz="4000" b="1" i="1" dirty="0" err="1" smtClean="0">
                <a:solidFill>
                  <a:srgbClr val="C00000"/>
                </a:solidFill>
              </a:rPr>
              <a:t>q</a:t>
            </a:r>
            <a:r>
              <a:rPr lang="en-US" sz="4000" b="1" baseline="-25000" dirty="0" err="1" smtClean="0">
                <a:solidFill>
                  <a:srgbClr val="C00000"/>
                </a:solidFill>
              </a:rPr>
              <a:t>n</a:t>
            </a:r>
            <a:r>
              <a:rPr lang="en-US" sz="4000" b="1" dirty="0" smtClean="0">
                <a:solidFill>
                  <a:srgbClr val="C00000"/>
                </a:solidFill>
              </a:rPr>
              <a:t> = const.</a:t>
            </a:r>
            <a:r>
              <a:rPr lang="ru-RU" sz="4000" b="1" dirty="0" smtClean="0">
                <a:solidFill>
                  <a:srgbClr val="C00000"/>
                </a:solidFill>
              </a:rPr>
              <a:t>      </a:t>
            </a:r>
          </a:p>
          <a:p>
            <a:pPr>
              <a:lnSpc>
                <a:spcPct val="150000"/>
              </a:lnSpc>
              <a:buNone/>
            </a:pPr>
            <a:r>
              <a:rPr lang="en-US" sz="3600" dirty="0" smtClean="0"/>
              <a:t> </a:t>
            </a:r>
            <a:r>
              <a:rPr lang="ru-RU" dirty="0" smtClean="0"/>
              <a:t>Применения</a:t>
            </a:r>
            <a:r>
              <a:rPr lang="ru-RU" b="1" dirty="0" smtClean="0">
                <a:solidFill>
                  <a:srgbClr val="002060"/>
                </a:solidFill>
              </a:rPr>
              <a:t>: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800" b="1" dirty="0" smtClean="0">
                <a:solidFill>
                  <a:srgbClr val="002060"/>
                </a:solidFill>
              </a:rPr>
              <a:t> Ядерные реакции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r>
              <a:rPr lang="ru-RU" sz="2800" b="1" dirty="0" smtClean="0">
                <a:solidFill>
                  <a:srgbClr val="002060"/>
                </a:solidFill>
              </a:rPr>
              <a:t> Реакция диссоциации</a:t>
            </a:r>
          </a:p>
          <a:p>
            <a:pPr>
              <a:lnSpc>
                <a:spcPct val="150000"/>
              </a:lnSpc>
              <a:buFont typeface="Wingdings" pitchFamily="2" charset="2"/>
              <a:buChar char="v"/>
            </a:pPr>
            <a:endParaRPr lang="ru-RU" sz="2800" b="1" dirty="0" smtClean="0">
              <a:solidFill>
                <a:srgbClr val="00206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закон сохранения электрического заряда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31746" name="Содержимое 3"/>
          <p:cNvGraphicFramePr>
            <a:graphicFrameLocks noChangeAspect="1"/>
          </p:cNvGraphicFramePr>
          <p:nvPr/>
        </p:nvGraphicFramePr>
        <p:xfrm>
          <a:off x="4000496" y="4714884"/>
          <a:ext cx="3952861" cy="815870"/>
        </p:xfrm>
        <a:graphic>
          <a:graphicData uri="http://schemas.openxmlformats.org/presentationml/2006/ole">
            <p:oleObj spid="_x0000_s31746" name="Формула" r:id="rId3" imgW="1168200" imgH="241200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572000" y="5572140"/>
          <a:ext cx="4000529" cy="673773"/>
        </p:xfrm>
        <a:graphic>
          <a:graphicData uri="http://schemas.openxmlformats.org/presentationml/2006/ole">
            <p:oleObj spid="_x0000_s31747" name="Формула" r:id="rId4" imgW="120636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ЗАДАЧА 1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Два одинаковых шарика, имеющих заряды </a:t>
            </a:r>
            <a:r>
              <a:rPr lang="ru-RU" b="1" dirty="0" smtClean="0">
                <a:solidFill>
                  <a:srgbClr val="00B050"/>
                </a:solidFill>
              </a:rPr>
              <a:t>3е</a:t>
            </a:r>
            <a:r>
              <a:rPr lang="ru-RU" dirty="0" smtClean="0"/>
              <a:t> и </a:t>
            </a:r>
            <a:r>
              <a:rPr lang="ru-RU" b="1" dirty="0" smtClean="0">
                <a:solidFill>
                  <a:srgbClr val="00B050"/>
                </a:solidFill>
              </a:rPr>
              <a:t>– 7е </a:t>
            </a:r>
            <a:r>
              <a:rPr lang="ru-RU" dirty="0" smtClean="0"/>
              <a:t>привели в соприкосновение и развели в стороны. Каков стал заряд на шариках?</a:t>
            </a:r>
          </a:p>
          <a:p>
            <a:r>
              <a:rPr lang="ru-RU" dirty="0" smtClean="0"/>
              <a:t>Дано:                          </a:t>
            </a:r>
            <a:r>
              <a:rPr lang="ru-RU" dirty="0" smtClean="0"/>
              <a:t>Решение</a:t>
            </a:r>
          </a:p>
          <a:p>
            <a:pPr>
              <a:buNone/>
            </a:pPr>
            <a:r>
              <a:rPr lang="ru-RU" dirty="0" smtClean="0"/>
              <a:t>          </a:t>
            </a:r>
            <a:r>
              <a:rPr lang="ru-RU" sz="2200" b="1" i="1" dirty="0" smtClean="0"/>
              <a:t>сумма зарядов до соприкосновения равна сумме зарядов после</a:t>
            </a:r>
            <a:endParaRPr lang="ru-RU" sz="2200" b="1" i="1" dirty="0" smtClean="0"/>
          </a:p>
          <a:p>
            <a:pPr>
              <a:buNone/>
            </a:pPr>
            <a:r>
              <a:rPr lang="ru-RU" dirty="0" smtClean="0"/>
              <a:t>    </a:t>
            </a:r>
            <a:r>
              <a:rPr lang="en-US" dirty="0" smtClean="0"/>
              <a:t>Q</a:t>
            </a:r>
            <a:r>
              <a:rPr lang="en-US" sz="1600" dirty="0" smtClean="0"/>
              <a:t>1</a:t>
            </a:r>
            <a:r>
              <a:rPr lang="en-US" dirty="0" smtClean="0"/>
              <a:t> = 3e        Q</a:t>
            </a:r>
            <a:r>
              <a:rPr lang="en-US" sz="1600" dirty="0" smtClean="0"/>
              <a:t>1</a:t>
            </a:r>
            <a:r>
              <a:rPr lang="en-US" dirty="0" smtClean="0"/>
              <a:t> + Q</a:t>
            </a:r>
            <a:r>
              <a:rPr lang="en-US" sz="1600" dirty="0" smtClean="0"/>
              <a:t>2</a:t>
            </a:r>
            <a:r>
              <a:rPr lang="en-US" dirty="0" smtClean="0"/>
              <a:t> = q</a:t>
            </a:r>
            <a:r>
              <a:rPr lang="en-US" sz="1600" dirty="0" smtClean="0"/>
              <a:t>1</a:t>
            </a:r>
            <a:r>
              <a:rPr lang="en-US" dirty="0" smtClean="0"/>
              <a:t> + q</a:t>
            </a:r>
            <a:r>
              <a:rPr lang="en-US" sz="1600" dirty="0" smtClean="0"/>
              <a:t>2</a:t>
            </a:r>
            <a:r>
              <a:rPr lang="en-US" dirty="0" smtClean="0"/>
              <a:t>           q</a:t>
            </a:r>
            <a:r>
              <a:rPr lang="en-US" sz="1600" dirty="0" smtClean="0"/>
              <a:t>1</a:t>
            </a:r>
            <a:r>
              <a:rPr lang="en-US" dirty="0" smtClean="0"/>
              <a:t> = q</a:t>
            </a:r>
            <a:r>
              <a:rPr lang="en-US" sz="1600" dirty="0" smtClean="0"/>
              <a:t>2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Q</a:t>
            </a:r>
            <a:r>
              <a:rPr lang="en-US" sz="1600" dirty="0" smtClean="0"/>
              <a:t>2</a:t>
            </a:r>
            <a:r>
              <a:rPr lang="en-US" dirty="0" smtClean="0"/>
              <a:t> = - 7e     q</a:t>
            </a:r>
            <a:r>
              <a:rPr lang="en-US" sz="1600" dirty="0" smtClean="0"/>
              <a:t>1</a:t>
            </a:r>
            <a:r>
              <a:rPr lang="en-US" dirty="0" smtClean="0"/>
              <a:t> = (Q</a:t>
            </a:r>
            <a:r>
              <a:rPr lang="en-US" sz="1600" dirty="0" smtClean="0"/>
              <a:t>1</a:t>
            </a:r>
            <a:r>
              <a:rPr lang="en-US" dirty="0" smtClean="0"/>
              <a:t> + Q</a:t>
            </a:r>
            <a:r>
              <a:rPr lang="en-US" sz="1600" dirty="0" smtClean="0"/>
              <a:t>2</a:t>
            </a:r>
            <a:r>
              <a:rPr lang="en-US" dirty="0" smtClean="0"/>
              <a:t> ):2</a:t>
            </a:r>
          </a:p>
          <a:p>
            <a:pPr>
              <a:buNone/>
            </a:pPr>
            <a:r>
              <a:rPr lang="en-US" dirty="0" smtClean="0"/>
              <a:t>    q</a:t>
            </a:r>
            <a:r>
              <a:rPr lang="en-US" sz="1600" dirty="0" smtClean="0"/>
              <a:t>1 , </a:t>
            </a:r>
            <a:r>
              <a:rPr lang="en-US" dirty="0" smtClean="0"/>
              <a:t>q</a:t>
            </a:r>
            <a:r>
              <a:rPr lang="en-US" sz="1600" dirty="0" smtClean="0"/>
              <a:t>2</a:t>
            </a:r>
            <a:r>
              <a:rPr lang="en-US" dirty="0" smtClean="0"/>
              <a:t> - ?       q</a:t>
            </a:r>
            <a:r>
              <a:rPr lang="en-US" sz="1600" dirty="0" smtClean="0"/>
              <a:t>1</a:t>
            </a:r>
            <a:r>
              <a:rPr lang="en-US" dirty="0" smtClean="0"/>
              <a:t> = q</a:t>
            </a:r>
            <a:r>
              <a:rPr lang="en-US" sz="1600" dirty="0" smtClean="0"/>
              <a:t>2</a:t>
            </a:r>
            <a:r>
              <a:rPr lang="en-US" dirty="0" smtClean="0"/>
              <a:t> =</a:t>
            </a:r>
            <a:r>
              <a:rPr lang="ru-RU" dirty="0" smtClean="0"/>
              <a:t> (3е – 7е):2 = - 2е</a:t>
            </a:r>
            <a:r>
              <a:rPr lang="en-US" dirty="0" smtClean="0"/>
              <a:t> 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483768" y="4221088"/>
            <a:ext cx="15736" cy="178047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6357950" y="5857892"/>
            <a:ext cx="785818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350" y="128588"/>
            <a:ext cx="8877300" cy="660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785786" y="1571612"/>
            <a:ext cx="2500330" cy="142873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ЗАКОН  КУЛОНА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5" name="Рисунок 4" descr="http://www.college.ru/physics/courses/op25part2/content/chapter1/section/paragraph1/images/1-1-3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3214686"/>
            <a:ext cx="2214578" cy="2909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785786" y="1571612"/>
          <a:ext cx="2406104" cy="1573222"/>
        </p:xfrm>
        <a:graphic>
          <a:graphicData uri="http://schemas.openxmlformats.org/presentationml/2006/ole">
            <p:oleObj spid="_x0000_s89090" name="Формула" r:id="rId4" imgW="660240" imgH="43164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714744" y="1714488"/>
            <a:ext cx="5276829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сила взаимодействия (Н)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 = 9·10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- коэффициент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q</a:t>
            </a:r>
            <a:r>
              <a:rPr lang="en-US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заряды тел (Кл)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l-GR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диэлектрическая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проницаемость среды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расстояния между 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  зарядами (м)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14270" y="2143116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9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bg1"/>
                </a:solidFill>
              </a:rPr>
              <a:t>1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5043510"/>
          </a:xfrm>
        </p:spPr>
        <p:txBody>
          <a:bodyPr>
            <a:normAutofit fontScale="925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Силы взаимодействия неподвижных зарядов прямо пропорциональны произведению модулей зарядов и обратно пропорциональны квадрату расстояния между ними</a:t>
            </a:r>
          </a:p>
          <a:p>
            <a:r>
              <a:rPr lang="ru-RU" dirty="0" smtClean="0"/>
              <a:t>Силы взаимодействия подчиняются </a:t>
            </a:r>
          </a:p>
          <a:p>
            <a:pPr>
              <a:buNone/>
            </a:pPr>
            <a:r>
              <a:rPr lang="ru-RU" dirty="0" smtClean="0"/>
              <a:t>     третьему закону Ньютона:  </a:t>
            </a:r>
            <a:r>
              <a:rPr lang="en-US" sz="4300" b="1" dirty="0" smtClean="0">
                <a:solidFill>
                  <a:srgbClr val="C00000"/>
                </a:solidFill>
                <a:latin typeface="Vectors_Times" pitchFamily="2" charset="0"/>
                <a:cs typeface="Vectors_Times" pitchFamily="2" charset="0"/>
              </a:rPr>
              <a:t>F</a:t>
            </a:r>
            <a:r>
              <a:rPr lang="en-US" sz="2200" b="1" dirty="0" smtClean="0">
                <a:solidFill>
                  <a:srgbClr val="C00000"/>
                </a:solidFill>
                <a:latin typeface="Vectors_Times" pitchFamily="2" charset="0"/>
                <a:cs typeface="Vectors_Times" pitchFamily="2" charset="0"/>
              </a:rPr>
              <a:t>1</a:t>
            </a:r>
            <a:r>
              <a:rPr lang="en-US" sz="4300" b="1" dirty="0" smtClean="0">
                <a:solidFill>
                  <a:srgbClr val="C00000"/>
                </a:solidFill>
                <a:latin typeface="Vectors_Times" pitchFamily="2" charset="0"/>
                <a:cs typeface="Vectors_Times" pitchFamily="2" charset="0"/>
              </a:rPr>
              <a:t> = - F</a:t>
            </a:r>
            <a:r>
              <a:rPr lang="en-US" sz="2200" b="1" dirty="0" smtClean="0">
                <a:solidFill>
                  <a:srgbClr val="C00000"/>
                </a:solidFill>
                <a:latin typeface="Vectors_Times" pitchFamily="2" charset="0"/>
                <a:cs typeface="Vectors_Times" pitchFamily="2" charset="0"/>
              </a:rPr>
              <a:t>2</a:t>
            </a:r>
            <a:r>
              <a:rPr lang="ru-RU" sz="4300" b="1" dirty="0" smtClean="0">
                <a:solidFill>
                  <a:srgbClr val="C00000"/>
                </a:solidFill>
              </a:rPr>
              <a:t> </a:t>
            </a:r>
            <a:r>
              <a:rPr lang="ru-RU" b="1" dirty="0" smtClean="0">
                <a:solidFill>
                  <a:srgbClr val="C00000"/>
                </a:solidFill>
              </a:rPr>
              <a:t>                                                 </a:t>
            </a:r>
            <a:r>
              <a:rPr lang="ru-RU" dirty="0" smtClean="0"/>
              <a:t>Они являются силами отталкивания                       при одинаковых знаках зарядов и                           силами притяжения при разных</a:t>
            </a:r>
            <a:r>
              <a:rPr lang="en-US" dirty="0" smtClean="0"/>
              <a:t>                        </a:t>
            </a:r>
            <a:r>
              <a:rPr lang="ru-RU" dirty="0" smtClean="0"/>
              <a:t> знаках </a:t>
            </a:r>
            <a:endParaRPr lang="ru-RU" dirty="0" smtClean="0">
              <a:solidFill>
                <a:srgbClr val="7030A0"/>
              </a:solidFill>
            </a:endParaRP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ЗАКОН  КУЛОНА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5" name="Рисунок 4" descr="http://www.college.ru/physics/courses/op25part2/content/chapter1/section/paragraph1/images/1-1-3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16" y="3357562"/>
            <a:ext cx="2092328" cy="2909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ЗАДАЧА 2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i="1" dirty="0" smtClean="0"/>
              <a:t>С какой силой взаимодействуют два точечных заряда </a:t>
            </a:r>
            <a:r>
              <a:rPr lang="ru-RU" sz="4000" b="1" i="1" dirty="0" smtClean="0">
                <a:solidFill>
                  <a:srgbClr val="7030A0"/>
                </a:solidFill>
              </a:rPr>
              <a:t>10нКл</a:t>
            </a:r>
            <a:r>
              <a:rPr lang="ru-RU" sz="4000" i="1" dirty="0" smtClean="0"/>
              <a:t> и </a:t>
            </a:r>
            <a:r>
              <a:rPr lang="ru-RU" sz="4000" b="1" i="1" dirty="0" smtClean="0">
                <a:solidFill>
                  <a:srgbClr val="7030A0"/>
                </a:solidFill>
              </a:rPr>
              <a:t>15нКл</a:t>
            </a:r>
            <a:r>
              <a:rPr lang="ru-RU" sz="4000" i="1" dirty="0" smtClean="0"/>
              <a:t>, находящихся на расстоянии </a:t>
            </a:r>
            <a:r>
              <a:rPr lang="ru-RU" sz="4000" b="1" i="1" dirty="0" smtClean="0">
                <a:solidFill>
                  <a:srgbClr val="7030A0"/>
                </a:solidFill>
              </a:rPr>
              <a:t>5см</a:t>
            </a:r>
            <a:r>
              <a:rPr lang="ru-RU" sz="4000" i="1" dirty="0" smtClean="0"/>
              <a:t> друг от друга?</a:t>
            </a:r>
            <a:endParaRPr lang="ru-RU" sz="4000" i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 smtClean="0"/>
              <a:t>Дано:               Си                     Решение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en-US" dirty="0" smtClean="0"/>
              <a:t>q</a:t>
            </a:r>
            <a:r>
              <a:rPr lang="en-US" sz="1600" dirty="0" smtClean="0"/>
              <a:t>1</a:t>
            </a:r>
            <a:r>
              <a:rPr lang="en-US" dirty="0" smtClean="0"/>
              <a:t> = 10</a:t>
            </a:r>
            <a:r>
              <a:rPr lang="ru-RU" dirty="0" smtClean="0"/>
              <a:t>нКл   10</a:t>
            </a:r>
            <a:r>
              <a:rPr lang="ru-RU" dirty="0" smtClean="0">
                <a:latin typeface="Times New Roman"/>
                <a:cs typeface="Times New Roman"/>
              </a:rPr>
              <a:t>·10  Кл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q</a:t>
            </a:r>
            <a:r>
              <a:rPr lang="en-US" sz="1600" dirty="0" smtClean="0"/>
              <a:t>2</a:t>
            </a:r>
            <a:r>
              <a:rPr lang="en-US" dirty="0" smtClean="0"/>
              <a:t> = 15</a:t>
            </a:r>
            <a:r>
              <a:rPr lang="ru-RU" dirty="0" smtClean="0"/>
              <a:t>нКл  15</a:t>
            </a:r>
            <a:r>
              <a:rPr lang="ru-RU" dirty="0" smtClean="0">
                <a:latin typeface="Times New Roman"/>
                <a:cs typeface="Times New Roman"/>
              </a:rPr>
              <a:t>·10   Кл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r = 5</a:t>
            </a:r>
            <a:r>
              <a:rPr lang="ru-RU" dirty="0" smtClean="0"/>
              <a:t>см          0,05м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F -</a:t>
            </a:r>
            <a:r>
              <a:rPr lang="ru-RU" dirty="0" smtClean="0"/>
              <a:t> ?</a:t>
            </a:r>
          </a:p>
          <a:p>
            <a:pPr>
              <a:buNone/>
            </a:pPr>
            <a:r>
              <a:rPr lang="ru-RU" dirty="0" smtClean="0"/>
              <a:t>                                               </a:t>
            </a:r>
            <a:r>
              <a:rPr lang="ru-RU" dirty="0" smtClean="0">
                <a:solidFill>
                  <a:srgbClr val="C00000"/>
                </a:solidFill>
              </a:rPr>
              <a:t>Ответ:0,54мН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ЗАДАЧА 2</a:t>
            </a:r>
            <a:endParaRPr lang="ru-RU" b="1" dirty="0">
              <a:solidFill>
                <a:srgbClr val="FF000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5400000">
            <a:off x="1108051" y="3321843"/>
            <a:ext cx="3213916" cy="79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643306" y="2071678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-9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714744" y="2714620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-9</a:t>
            </a:r>
            <a:endParaRPr lang="ru-RU" b="1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5400000">
            <a:off x="2965439" y="3392487"/>
            <a:ext cx="3213916" cy="794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5286380" y="2000240"/>
          <a:ext cx="1738883" cy="1036642"/>
        </p:xfrm>
        <a:graphic>
          <a:graphicData uri="http://schemas.openxmlformats.org/presentationml/2006/ole">
            <p:oleObj spid="_x0000_s25602" name="Equation" r:id="rId3" imgW="660240" imgH="393480" progId="Equation.3">
              <p:embed/>
            </p:oleObj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4786314" y="3071810"/>
          <a:ext cx="3695611" cy="1357322"/>
        </p:xfrm>
        <a:graphic>
          <a:graphicData uri="http://schemas.openxmlformats.org/presentationml/2006/ole">
            <p:oleObj spid="_x0000_s25603" name="Формула" r:id="rId4" imgW="1866600" imgH="685800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7772400" cy="1470025"/>
          </a:xfrm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 ПЛАН  УРОКА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42910" y="2285992"/>
            <a:ext cx="7786742" cy="3500462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3600" b="1" dirty="0" smtClean="0">
                <a:solidFill>
                  <a:srgbClr val="7030A0"/>
                </a:solidFill>
              </a:rPr>
              <a:t>Строение атома</a:t>
            </a:r>
          </a:p>
          <a:p>
            <a:pPr marL="514350" indent="-514350">
              <a:buAutoNum type="arabicPeriod"/>
            </a:pPr>
            <a:r>
              <a:rPr lang="ru-RU" sz="3600" b="1" dirty="0" smtClean="0">
                <a:solidFill>
                  <a:srgbClr val="7030A0"/>
                </a:solidFill>
              </a:rPr>
              <a:t>Электризация тел</a:t>
            </a:r>
          </a:p>
          <a:p>
            <a:pPr marL="514350" indent="-514350">
              <a:buAutoNum type="arabicPeriod"/>
            </a:pPr>
            <a:r>
              <a:rPr lang="ru-RU" sz="3600" b="1" dirty="0" smtClean="0">
                <a:solidFill>
                  <a:srgbClr val="7030A0"/>
                </a:solidFill>
              </a:rPr>
              <a:t>Закон сохранения заряда</a:t>
            </a:r>
          </a:p>
          <a:p>
            <a:pPr marL="514350" indent="-514350">
              <a:buAutoNum type="arabicPeriod"/>
            </a:pPr>
            <a:r>
              <a:rPr lang="ru-RU" sz="3600" b="1" dirty="0" smtClean="0">
                <a:solidFill>
                  <a:srgbClr val="7030A0"/>
                </a:solidFill>
              </a:rPr>
              <a:t>Закон Кулона</a:t>
            </a:r>
          </a:p>
          <a:p>
            <a:pPr marL="514350" indent="-514350">
              <a:buAutoNum type="arabicPeriod"/>
            </a:pPr>
            <a:r>
              <a:rPr lang="ru-RU" sz="3600" b="1" dirty="0" smtClean="0">
                <a:solidFill>
                  <a:srgbClr val="7030A0"/>
                </a:solidFill>
              </a:rPr>
              <a:t>Самостоятельная работа (6мин)</a:t>
            </a:r>
            <a:endParaRPr lang="ru-RU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ЗАДАЧА 3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337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071678"/>
            <a:ext cx="8501122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500034" y="2357430"/>
            <a:ext cx="266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 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2214554"/>
            <a:ext cx="428628" cy="3571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САМОСТОЯТЕЛЬНАЯ  РАБОТА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Написать фамилию и вариант</a:t>
            </a:r>
          </a:p>
          <a:p>
            <a:r>
              <a:rPr lang="ru-RU" dirty="0" smtClean="0"/>
              <a:t>2. Дается 6 вопросов и по 4 ответа</a:t>
            </a:r>
            <a:br>
              <a:rPr lang="ru-RU" dirty="0" smtClean="0"/>
            </a:br>
            <a:r>
              <a:rPr lang="ru-RU" dirty="0" smtClean="0"/>
              <a:t>3. Правильный ответ только один</a:t>
            </a:r>
          </a:p>
          <a:p>
            <a:r>
              <a:rPr lang="ru-RU" dirty="0" smtClean="0"/>
              <a:t>4. За подсказывание и за пользование чужим результатом ответа оценка снижается</a:t>
            </a:r>
          </a:p>
          <a:p>
            <a:r>
              <a:rPr lang="ru-RU" dirty="0" smtClean="0"/>
              <a:t>5. На каждый вопрос дается 1 минута (60с)</a:t>
            </a:r>
          </a:p>
          <a:p>
            <a:r>
              <a:rPr lang="ru-RU" dirty="0" smtClean="0"/>
              <a:t>6. Слайды сменяются автоматически.</a:t>
            </a:r>
            <a:endParaRPr lang="ru-RU" dirty="0"/>
          </a:p>
        </p:txBody>
      </p:sp>
      <p:pic>
        <p:nvPicPr>
          <p:cNvPr id="4" name="Picture 2" descr="D:\Разные документы\Компьютер\PowerPoint 2007\Обучение презентации\18 Анимации деньги, часы, мельницы\Часы\clock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68" y="6010275"/>
            <a:ext cx="800100" cy="847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142852"/>
          <a:ext cx="8786874" cy="61815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3437"/>
                <a:gridCol w="4393437"/>
              </a:tblGrid>
              <a:tr h="72567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ВАРИАНТ  1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ВАРИАНТ  2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6493">
                <a:tc>
                  <a:txBody>
                    <a:bodyPr/>
                    <a:lstStyle/>
                    <a:p>
                      <a:pPr marL="514350" indent="-514350">
                        <a:buNone/>
                      </a:pPr>
                      <a:r>
                        <a:rPr lang="ru-RU" sz="2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</a:t>
                      </a:r>
                      <a:r>
                        <a:rPr lang="ru-RU" sz="28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При образовании из нейтрального атома положительного иона:</a:t>
                      </a:r>
                    </a:p>
                    <a:p>
                      <a:pPr marL="514350" indent="-514350">
                        <a:buAutoNum type="arabicPeriod"/>
                      </a:pPr>
                      <a:endParaRPr lang="ru-RU" sz="2800" kern="1200" dirty="0" smtClean="0">
                        <a:solidFill>
                          <a:srgbClr val="C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1. ядро атома приобретает один или несколько протонов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2. ядро атома теряет один или    несколько электронов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3. количество электронов, 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движущихся вокруг ядра,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увеличивается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4. количество электронов, 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движущихся вокруг ядра,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уменьшается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buNone/>
                      </a:pPr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При трении пластмассовой линейки о шерсть линейка заряжается отрицательно.  Это объясняется тем, что</a:t>
                      </a:r>
                    </a:p>
                    <a:p>
                      <a:pPr marL="457200" indent="-457200">
                        <a:buNone/>
                      </a:pPr>
                      <a:endParaRPr lang="ru-RU" sz="2400" kern="1200" dirty="0" smtClean="0">
                        <a:solidFill>
                          <a:srgbClr val="C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1. электроны переходят с линейки на шерсть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2. протоны переходят с линейки на шерсть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3. электроны переходят с шерсти на линейку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4. протоны переходят с шерсти на линейку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60000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142852"/>
          <a:ext cx="8786874" cy="61815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3437"/>
                <a:gridCol w="4393437"/>
              </a:tblGrid>
              <a:tr h="72567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ВАРИАНТ  1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ВАРИАНТ  2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6493">
                <a:tc>
                  <a:txBody>
                    <a:bodyPr/>
                    <a:lstStyle/>
                    <a:p>
                      <a:pPr marL="514350" indent="-514350">
                        <a:buNone/>
                      </a:pPr>
                      <a:r>
                        <a:rPr lang="ru-RU" sz="2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</a:t>
                      </a:r>
                      <a:r>
                        <a:rPr lang="ru-RU" sz="28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При образовании из нейтрального атома положительного иона:</a:t>
                      </a:r>
                    </a:p>
                    <a:p>
                      <a:pPr marL="514350" indent="-514350">
                        <a:buAutoNum type="arabicPeriod"/>
                      </a:pPr>
                      <a:endParaRPr lang="ru-RU" sz="2800" kern="1200" dirty="0" smtClean="0">
                        <a:solidFill>
                          <a:srgbClr val="C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1. ядро атома приобретает один или несколько протонов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2. ядро атома теряет один или    несколько электронов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3. количество электронов, 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движущихся вокруг ядра,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увеличивается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4. количество электронов, 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движущихся вокруг ядра,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уменьшается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buNone/>
                      </a:pPr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При трении пластмассовой линейки о шерсть линейка заряжается отрицательно.  Это объясняется тем, что</a:t>
                      </a:r>
                    </a:p>
                    <a:p>
                      <a:pPr marL="457200" indent="-457200">
                        <a:buNone/>
                      </a:pPr>
                      <a:endParaRPr lang="ru-RU" sz="2400" kern="1200" dirty="0" smtClean="0">
                        <a:solidFill>
                          <a:srgbClr val="C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1. электроны переходят с линейки на шерсть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2. протоны переходят с линейки на шерсть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3. электроны переходят с шерсти на линейку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4. протоны переходят с шерсти на линейку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3" name="Picture 2" descr="D:\Разные документы\Компьютер\PowerPoint 2007\Обучение презентации\18 Анимации деньги, часы, мельницы\Часы\clock7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8148" y="5786454"/>
            <a:ext cx="800100" cy="847725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142852"/>
          <a:ext cx="8786874" cy="5585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3437"/>
                <a:gridCol w="4393437"/>
              </a:tblGrid>
              <a:tr h="738775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ВАРИАНТ  1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ВАРИАНТ  2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19075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От водяной капли, обладающей электрическим зарядом </a:t>
                      </a:r>
                      <a:r>
                        <a:rPr lang="ru-RU" sz="2400" b="1" kern="1200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+2е</a:t>
                      </a:r>
                      <a:r>
                        <a:rPr lang="ru-RU" sz="2400" b="1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отделилась маленькая капля с зарядом  </a:t>
                      </a:r>
                      <a:r>
                        <a:rPr lang="ru-RU" sz="2400" b="1" kern="1200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–3е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Каким стал заряд оставшейся части капли?</a:t>
                      </a:r>
                    </a:p>
                    <a:p>
                      <a:endParaRPr lang="ru-RU" sz="2400" kern="1200" dirty="0" smtClean="0">
                        <a:solidFill>
                          <a:srgbClr val="C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1)  -е             2)  -5е   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3) +5е           4)  +3е</a:t>
                      </a:r>
                    </a:p>
                    <a:p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buNone/>
                      </a:pPr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На какую минимальную величину может измениться заряд золотой пылинки?</a:t>
                      </a:r>
                    </a:p>
                    <a:p>
                      <a:pPr marL="457200" indent="-457200">
                        <a:buNone/>
                      </a:pPr>
                      <a:endParaRPr lang="ru-RU" sz="2400" kern="1200" dirty="0" smtClean="0">
                        <a:solidFill>
                          <a:srgbClr val="C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1. на величину, равную 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заряду электрона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2. на величину, равную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заряду ядра атома золота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3. на сколь угодно малую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4. ответ зависит от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размера пылинки</a:t>
                      </a:r>
                    </a:p>
                    <a:p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60000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142852"/>
          <a:ext cx="8786874" cy="5585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3437"/>
                <a:gridCol w="4393437"/>
              </a:tblGrid>
              <a:tr h="738775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ВАРИАНТ  1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ВАРИАНТ  2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19075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От водяной капли, обладающей электрическим зарядом </a:t>
                      </a:r>
                      <a:r>
                        <a:rPr lang="ru-RU" sz="2400" b="1" kern="1200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+2е</a:t>
                      </a:r>
                      <a:r>
                        <a:rPr lang="ru-RU" sz="2400" b="1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отделилась маленькая капля с зарядом  </a:t>
                      </a:r>
                      <a:r>
                        <a:rPr lang="ru-RU" sz="2400" b="1" kern="1200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–3е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Каким стал заряд оставшейся части капли?</a:t>
                      </a:r>
                    </a:p>
                    <a:p>
                      <a:endParaRPr lang="ru-RU" sz="2400" kern="1200" dirty="0" smtClean="0">
                        <a:solidFill>
                          <a:srgbClr val="C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1)  -е             2)  -5е     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3) +5е           4)  +3е</a:t>
                      </a:r>
                    </a:p>
                    <a:p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buNone/>
                      </a:pPr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На какую минимальную величину может измениться заряд золотой пылинки?</a:t>
                      </a:r>
                    </a:p>
                    <a:p>
                      <a:pPr marL="457200" indent="-457200">
                        <a:buNone/>
                      </a:pPr>
                      <a:endParaRPr lang="ru-RU" sz="2400" kern="1200" dirty="0" smtClean="0">
                        <a:solidFill>
                          <a:srgbClr val="C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1. на величину, равную 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заряду электрона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2. на величину, равную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заряду ядра атома золота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3. на сколь угодно малую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4. ответ зависит от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размера пылинки</a:t>
                      </a:r>
                    </a:p>
                    <a:p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3" name="Picture 2" descr="D:\Разные документы\Компьютер\PowerPoint 2007\Обучение презентации\18 Анимации деньги, часы, мельницы\Часы\clock7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8148" y="5786454"/>
            <a:ext cx="800100" cy="847725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142852"/>
          <a:ext cx="8786874" cy="6276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3437"/>
                <a:gridCol w="4393437"/>
              </a:tblGrid>
              <a:tr h="75948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ВАРИАНТ  1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ВАРИАНТ  2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98435">
                <a:tc>
                  <a:txBody>
                    <a:bodyPr/>
                    <a:lstStyle/>
                    <a:p>
                      <a:r>
                        <a:rPr lang="ru-RU" sz="2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3.</a:t>
                      </a:r>
                      <a:r>
                        <a:rPr lang="ru-RU" sz="2800" b="1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Как необходимо изменить расстояние между двумя точечными электрическими зарядами, если величина одного из этих зарядов </a:t>
                      </a:r>
                      <a:r>
                        <a:rPr lang="ru-RU" sz="2400" b="1" kern="1200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увеличилась в 2 раза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чтобы сила их кулоновского взаимодействия осталась прежней?</a:t>
                      </a:r>
                    </a:p>
                    <a:p>
                      <a:endParaRPr lang="ru-RU" sz="2400" kern="1200" dirty="0" smtClean="0">
                        <a:solidFill>
                          <a:srgbClr val="C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1. увеличить в 2 раза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2.</a:t>
                      </a:r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увеличить в 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  <a:sym typeface="Symbol"/>
                        </a:rPr>
                        <a:t>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раз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3. уменьшить в 2 раза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4.</a:t>
                      </a:r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уменьшить в 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  <a:sym typeface="Symbol"/>
                        </a:rPr>
                        <a:t>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раз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3.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Два точечных электрических заряда на расстоянии</a:t>
                      </a:r>
                      <a:r>
                        <a:rPr lang="ru-RU" sz="2400" kern="1200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</a:t>
                      </a:r>
                      <a:r>
                        <a:rPr lang="ru-RU" sz="2400" kern="1200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взаимодействуют с силой </a:t>
                      </a:r>
                      <a:r>
                        <a:rPr lang="ru-RU" sz="2400" kern="1200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Как изменится сила взаимодействия этих зарядов на том же расстоянии</a:t>
                      </a:r>
                      <a:r>
                        <a:rPr lang="ru-RU" sz="2400" kern="1200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</a:t>
                      </a:r>
                      <a:r>
                        <a:rPr lang="ru-RU" sz="2400" kern="1200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среде с диэлектрической проницаемостью  </a:t>
                      </a:r>
                      <a:r>
                        <a:rPr lang="ru-RU" sz="32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  <a:sym typeface="Symbol"/>
                        </a:rPr>
                        <a:t></a:t>
                      </a:r>
                      <a:r>
                        <a:rPr lang="ru-RU" sz="24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?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1. не изменится   </a:t>
                      </a:r>
                    </a:p>
                    <a:p>
                      <a:pPr lvl="0"/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2.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увеличится  в  </a:t>
                      </a:r>
                      <a:r>
                        <a:rPr lang="ru-RU" sz="28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  <a:sym typeface="Symbol"/>
                        </a:rPr>
                        <a:t></a:t>
                      </a:r>
                      <a:r>
                        <a:rPr lang="ru-RU" sz="2800" b="1" kern="1200" baseline="300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  <a:r>
                        <a:rPr lang="ru-RU" sz="28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раз</a:t>
                      </a:r>
                    </a:p>
                    <a:p>
                      <a:pPr lvl="0"/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3.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увеличится в </a:t>
                      </a:r>
                      <a:r>
                        <a:rPr lang="ru-RU" sz="28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  <a:sym typeface="Symbol"/>
                        </a:rPr>
                        <a:t></a:t>
                      </a: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раз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4.</a:t>
                      </a:r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уменьшится в </a:t>
                      </a:r>
                      <a:r>
                        <a:rPr lang="ru-RU" sz="2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8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  <a:sym typeface="Symbol"/>
                        </a:rPr>
                        <a:t></a:t>
                      </a:r>
                      <a:r>
                        <a:rPr lang="ru-RU" sz="2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раз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2500298" y="3429000"/>
            <a:ext cx="2143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 advTm="60000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142852"/>
          <a:ext cx="8786874" cy="6276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3437"/>
                <a:gridCol w="4393437"/>
              </a:tblGrid>
              <a:tr h="75948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ВАРИАНТ  1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ВАРИАНТ  2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98435">
                <a:tc>
                  <a:txBody>
                    <a:bodyPr/>
                    <a:lstStyle/>
                    <a:p>
                      <a:r>
                        <a:rPr lang="ru-RU" sz="28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3.</a:t>
                      </a:r>
                      <a:r>
                        <a:rPr lang="ru-RU" sz="2800" b="1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Как необходимо изменить расстояние между двумя точечными электрическими зарядами, если величина одного из этих зарядов </a:t>
                      </a:r>
                      <a:r>
                        <a:rPr lang="ru-RU" sz="2400" b="1" kern="1200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увеличилась в 2 раза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чтобы сила их кулоновского взаимодействия осталась прежней?</a:t>
                      </a:r>
                    </a:p>
                    <a:p>
                      <a:endParaRPr lang="ru-RU" sz="2400" kern="1200" dirty="0" smtClean="0">
                        <a:solidFill>
                          <a:srgbClr val="C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1. увеличить в 2 раза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2.</a:t>
                      </a:r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увеличить в 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  <a:sym typeface="Symbol"/>
                        </a:rPr>
                        <a:t>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раз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3. уменьшить в 2 раза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4.</a:t>
                      </a:r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уменьшить в 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  <a:sym typeface="Symbol"/>
                        </a:rPr>
                        <a:t>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 раз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3.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Два точечных электрических заряда на расстоянии</a:t>
                      </a:r>
                      <a:r>
                        <a:rPr lang="ru-RU" sz="2400" kern="1200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</a:t>
                      </a:r>
                      <a:r>
                        <a:rPr lang="ru-RU" sz="2400" kern="1200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взаимодействуют с силой </a:t>
                      </a:r>
                      <a:r>
                        <a:rPr lang="ru-RU" sz="2400" kern="1200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Как изменится сила взаимодействия этих зарядов на том же расстоянии</a:t>
                      </a:r>
                      <a:r>
                        <a:rPr lang="ru-RU" sz="2400" kern="1200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2400" b="1" kern="1200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</a:t>
                      </a:r>
                      <a:r>
                        <a:rPr lang="ru-RU" sz="2400" kern="1200" dirty="0" smtClean="0">
                          <a:solidFill>
                            <a:srgbClr val="7030A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в среде с диэлектрической проницаемостью  </a:t>
                      </a:r>
                      <a:r>
                        <a:rPr lang="ru-RU" sz="32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  <a:sym typeface="Symbol"/>
                        </a:rPr>
                        <a:t></a:t>
                      </a:r>
                      <a:r>
                        <a:rPr lang="ru-RU" sz="2400" b="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?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1. не изменится   </a:t>
                      </a:r>
                    </a:p>
                    <a:p>
                      <a:pPr lvl="0"/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2.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увеличится  в  </a:t>
                      </a:r>
                      <a:r>
                        <a:rPr lang="ru-RU" sz="28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  <a:sym typeface="Symbol"/>
                        </a:rPr>
                        <a:t></a:t>
                      </a:r>
                      <a:r>
                        <a:rPr lang="ru-RU" sz="2800" b="1" kern="1200" baseline="300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  <a:r>
                        <a:rPr lang="ru-RU" sz="28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раз</a:t>
                      </a:r>
                    </a:p>
                    <a:p>
                      <a:pPr lvl="0"/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3.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увеличится в </a:t>
                      </a:r>
                      <a:r>
                        <a:rPr lang="ru-RU" sz="28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  <a:sym typeface="Symbol"/>
                        </a:rPr>
                        <a:t></a:t>
                      </a:r>
                      <a:r>
                        <a:rPr lang="ru-RU" sz="28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раз</a:t>
                      </a:r>
                    </a:p>
                    <a:p>
                      <a:pPr lvl="0"/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4.</a:t>
                      </a:r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уменьшится в </a:t>
                      </a:r>
                      <a:r>
                        <a:rPr lang="ru-RU" sz="2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800" b="1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  <a:sym typeface="Symbol"/>
                        </a:rPr>
                        <a:t></a:t>
                      </a:r>
                      <a:r>
                        <a:rPr lang="ru-RU" sz="2400" kern="1200" dirty="0" smtClean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раз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2500298" y="3429000"/>
            <a:ext cx="214314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D:\Разные документы\Компьютер\PowerPoint 2007\Обучение презентации\18 Анимации деньги, часы, мельницы\Часы\clock7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3372" y="5786454"/>
            <a:ext cx="800100" cy="847725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142852"/>
          <a:ext cx="8786874" cy="60610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3437"/>
                <a:gridCol w="4393437"/>
              </a:tblGrid>
              <a:tr h="78802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ВАРИАНТ  1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ВАРИАНТ  2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7013">
                <a:tc>
                  <a:txBody>
                    <a:bodyPr/>
                    <a:lstStyle/>
                    <a:p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4.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Два точечных заряда будут отталкиваться друг от друга только в том случае, если заряды 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1) одинаковы по знаку и любые по модулю    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2) различны по знаку и модулю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3) одинаковы по знаку и обязательно    одинаковы по модулю  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4) различны по знаку, но обязательно одинаковы по модулю</a:t>
                      </a:r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4.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Сила кулоновского взаимодействия двух точечных зарядов     </a:t>
                      </a:r>
                      <a:r>
                        <a:rPr lang="ru-RU" sz="2400" kern="12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  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1) прямо пропорциональна</a:t>
                      </a:r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расстоянию между ними                       2)</a:t>
                      </a: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обратно пропорциональна расстоянию между ними                           3)  прямо пропорциональна квадрату расстояния между ними    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4)  обратно пропорциональна квадрату расстояния между ними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6000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142852"/>
          <a:ext cx="8786874" cy="60610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3437"/>
                <a:gridCol w="4393437"/>
              </a:tblGrid>
              <a:tr h="78802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ВАРИАНТ  1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ВАРИАНТ  2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7013">
                <a:tc>
                  <a:txBody>
                    <a:bodyPr/>
                    <a:lstStyle/>
                    <a:p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4.</a:t>
                      </a:r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Два точечных заряда будут отталкиваться друг от друга только в том случае, если заряды 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1) одинаковы по знаку и любые по модулю    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2) различны по знаку и модулю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3) одинаковы по знаку и обязательно    одинаковы по модулю  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4) различны по знаку, но обязательно одинаковы по модулю</a:t>
                      </a:r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4.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Сила кулоновского взаимодействия двух точечных зарядов     </a:t>
                      </a:r>
                      <a:r>
                        <a:rPr lang="ru-RU" sz="2400" kern="1200" baseline="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          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1) прямо пропорциональна</a:t>
                      </a:r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расстоянию между ними                       2)</a:t>
                      </a: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обратно пропорциональна расстоянию между ними                           3)  прямо пропорциональна квадрату расстояния между ними    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4)  обратно пропорциональна квадрату расстояния между ними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3" name="Picture 2" descr="D:\Разные документы\Компьютер\PowerPoint 2007\Обучение презентации\18 Анимации деньги, часы, мельницы\Часы\clock7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3372" y="5786454"/>
            <a:ext cx="800100" cy="847725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ЭЛЕКТРОМАГНИТНЫЕ  ВЗАИМОДЕЙСТВИЯ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85720" y="1600200"/>
            <a:ext cx="8572560" cy="4525963"/>
          </a:xfrm>
          <a:solidFill>
            <a:srgbClr val="92D050">
              <a:alpha val="34000"/>
            </a:srgbClr>
          </a:solidFill>
        </p:spPr>
        <p:txBody>
          <a:bodyPr>
            <a:normAutofit/>
          </a:bodyPr>
          <a:lstStyle/>
          <a:p>
            <a:r>
              <a:rPr lang="ru-RU" sz="4000" b="1" i="1" dirty="0" smtClean="0">
                <a:solidFill>
                  <a:srgbClr val="002060"/>
                </a:solidFill>
              </a:rPr>
              <a:t>1. Свет, радиоволны, телевидение</a:t>
            </a:r>
          </a:p>
          <a:p>
            <a:r>
              <a:rPr lang="ru-RU" sz="4000" b="1" i="1" dirty="0" smtClean="0">
                <a:solidFill>
                  <a:srgbClr val="002060"/>
                </a:solidFill>
              </a:rPr>
              <a:t>2. Удерживает атомы и молекулы</a:t>
            </a:r>
          </a:p>
          <a:p>
            <a:r>
              <a:rPr lang="ru-RU" sz="4000" b="1" i="1" dirty="0" smtClean="0">
                <a:solidFill>
                  <a:srgbClr val="002060"/>
                </a:solidFill>
              </a:rPr>
              <a:t>3. Силы упругости и трения</a:t>
            </a:r>
          </a:p>
          <a:p>
            <a:r>
              <a:rPr lang="ru-RU" sz="4000" b="1" i="1" dirty="0" smtClean="0">
                <a:solidFill>
                  <a:srgbClr val="002060"/>
                </a:solidFill>
              </a:rPr>
              <a:t>4. Химические реакции</a:t>
            </a:r>
          </a:p>
          <a:p>
            <a:r>
              <a:rPr lang="ru-RU" sz="4000" b="1" i="1" dirty="0" smtClean="0">
                <a:solidFill>
                  <a:srgbClr val="002060"/>
                </a:solidFill>
              </a:rPr>
              <a:t>5. Электродвигатели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Стрелка вправо 5">
            <a:hlinkClick r:id="rId2" action="ppaction://hlinkfile"/>
          </p:cNvPr>
          <p:cNvSpPr/>
          <p:nvPr/>
        </p:nvSpPr>
        <p:spPr>
          <a:xfrm>
            <a:off x="7286644" y="6215082"/>
            <a:ext cx="928694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142852"/>
          <a:ext cx="8786874" cy="6348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3437"/>
                <a:gridCol w="4393437"/>
              </a:tblGrid>
              <a:tr h="64919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ВАРИАНТ  1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ВАРИАНТ  2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154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5. </a:t>
                      </a:r>
                      <a:r>
                        <a:rPr lang="ru-RU" sz="20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Легкий незаряженный шарик  подвешен на нити. К нему поднесли (без соприкосновения) сначала положительно заряженный стержень, а затем – отрицательный. Шарик </a:t>
                      </a:r>
                    </a:p>
                    <a:p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400" kern="1200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1) притягивается к стержням в обоих случаях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2) отталкивается в обоих случаях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3) не испытывает ни притяжения, ни отталкивания в обоих случаях 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4) притягивается к стержню в первом случае, отталкивается во втором случае</a:t>
                      </a:r>
                      <a:r>
                        <a:rPr lang="ru-RU" sz="2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5. </a:t>
                      </a:r>
                      <a:r>
                        <a:rPr lang="ru-RU" sz="20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 стержню положительного заряженного электроскопа поднесли, не касаясь его, стеклянную палочку. Листочки электроскопа  опали, образуя гораздо меньший угол. Такой эффект возможен, если палочка</a:t>
                      </a:r>
                    </a:p>
                    <a:p>
                      <a:endParaRPr lang="ru-RU" sz="2000" kern="1200" dirty="0" smtClean="0">
                        <a:solidFill>
                          <a:srgbClr val="C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1)  заряжена положительно                          2) заряжена отрицательно                             3) имеет заряд любого знака                          4) не заряжена    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6000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142852"/>
          <a:ext cx="8786874" cy="6348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3437"/>
                <a:gridCol w="4393437"/>
              </a:tblGrid>
              <a:tr h="64919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ВАРИАНТ  1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ВАРИАНТ  2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80154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5. </a:t>
                      </a:r>
                      <a:r>
                        <a:rPr lang="ru-RU" sz="20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Легкий незаряженный шарик  подвешен на нити. К нему поднесли (без соприкосновения) сначала положительно заряженный стержень, а затем – отрицательный. Шарик </a:t>
                      </a:r>
                    </a:p>
                    <a:p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400" kern="1200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1) притягивается к стержням в обоих случаях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2) отталкивается в обоих случаях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3) не испытывает ни притяжения, ни отталкивания в обоих случаях 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4) притягивается к стержню в первом случае, отталкивается во втором случае</a:t>
                      </a:r>
                      <a:r>
                        <a:rPr lang="ru-RU" sz="28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5. </a:t>
                      </a:r>
                      <a:r>
                        <a:rPr lang="ru-RU" sz="20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 стержню положительного заряженного электроскопа поднесли, не касаясь его, стеклянную палочку. Листочки электроскопа  опали, образуя гораздо меньший угол. Такой эффект возможен, если палочка</a:t>
                      </a:r>
                    </a:p>
                    <a:p>
                      <a:endParaRPr lang="ru-RU" sz="2000" kern="1200" dirty="0" smtClean="0">
                        <a:solidFill>
                          <a:srgbClr val="C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1)  заряжена положительно                           2) заряжена отрицательно                              3) имеет заряд любого знака                           4) не заряжена    </a:t>
                      </a:r>
                    </a:p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3" name="Picture 2" descr="D:\Разные документы\Компьютер\PowerPoint 2007\Обучение презентации\18 Анимации деньги, часы, мельницы\Часы\clock7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15272" y="5214950"/>
            <a:ext cx="800100" cy="847725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sndAc>
      <p:stSnd>
        <p:snd r:embed="rId2" name="chimes.wav"/>
      </p:stSnd>
    </p:sndAc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142853"/>
          <a:ext cx="8786874" cy="57150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3437"/>
                <a:gridCol w="4393437"/>
              </a:tblGrid>
              <a:tr h="91223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ВАРИАНТ  1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ВАРИАНТ  2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2805">
                <a:tc>
                  <a:txBody>
                    <a:bodyPr/>
                    <a:lstStyle/>
                    <a:p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6.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Атом имеет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</a:t>
                      </a:r>
                    </a:p>
                    <a:p>
                      <a:endParaRPr lang="ru-RU" sz="24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endParaRPr lang="ru-RU" sz="24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1.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Положительный заряд. 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2.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Отрицательный заряд. 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3.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Заряд электрически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нейтрален.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4. Заряд может быть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любым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6.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Если в каком-либо теле число электронов больше, чем число протонов, то в целом тело:</a:t>
                      </a:r>
                    </a:p>
                    <a:p>
                      <a:endParaRPr lang="ru-RU" sz="2400" kern="1200" dirty="0" smtClean="0">
                        <a:solidFill>
                          <a:srgbClr val="C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1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Заряжено</a:t>
                      </a:r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отрицательно 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2.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Заряжено положительно 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3.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Электрически нейтрально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4. Заряд может быть любым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advClick="0" advTm="6000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142853"/>
          <a:ext cx="8786874" cy="57150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3437"/>
                <a:gridCol w="4393437"/>
              </a:tblGrid>
              <a:tr h="91223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ВАРИАНТ  1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ВАРИАНТ  2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2805">
                <a:tc>
                  <a:txBody>
                    <a:bodyPr/>
                    <a:lstStyle/>
                    <a:p>
                      <a:r>
                        <a:rPr lang="ru-RU" sz="28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6.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Атом имеет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</a:t>
                      </a:r>
                    </a:p>
                    <a:p>
                      <a:endParaRPr lang="ru-RU" sz="24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endParaRPr lang="ru-RU" sz="2400" kern="120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1.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Положительный заряд. 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2.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Отрицательный заряд. 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3.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Заряд электрически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нейтрален.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4. Заряд может быть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      любым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6.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rgbClr val="C0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Если в каком-либо теле число электронов больше, чем число протонов, то в целом тело:</a:t>
                      </a:r>
                    </a:p>
                    <a:p>
                      <a:endParaRPr lang="ru-RU" sz="2400" kern="1200" dirty="0" smtClean="0">
                        <a:solidFill>
                          <a:srgbClr val="C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1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 Заряжено</a:t>
                      </a:r>
                      <a:r>
                        <a:rPr lang="ru-RU" sz="2400" kern="1200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отрицательно 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2.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Заряжено положительно 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3.</a:t>
                      </a: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Электрически нейтрально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 4. Заряд может быть любым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3" name="Picture 2" descr="D:\Разные документы\Компьютер\PowerPoint 2007\Обучение презентации\18 Анимации деньги, часы, мельницы\Часы\clock7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3306" y="5286388"/>
            <a:ext cx="800100" cy="847725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5000">
    <p:sndAc>
      <p:stSnd>
        <p:snd r:embed="rId2" name="chimes.wav"/>
      </p:stSnd>
    </p:sndAc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Время  истекло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Время, отведенное на выполнение работы истекло.</a:t>
            </a:r>
          </a:p>
          <a:p>
            <a:r>
              <a:rPr lang="ru-RU" dirty="0" smtClean="0"/>
              <a:t>2. Проверьте наличие фамилии и номера   варианта</a:t>
            </a:r>
          </a:p>
          <a:p>
            <a:r>
              <a:rPr lang="ru-RU" dirty="0" smtClean="0"/>
              <a:t>3. Сдали свои работы</a:t>
            </a:r>
          </a:p>
          <a:p>
            <a:r>
              <a:rPr lang="ru-RU" dirty="0" smtClean="0"/>
              <a:t>4. Спасибо, за ваш труд</a:t>
            </a:r>
          </a:p>
          <a:p>
            <a:r>
              <a:rPr lang="ru-RU" dirty="0" smtClean="0"/>
              <a:t>5. Правильные ответы разберем на</a:t>
            </a:r>
          </a:p>
          <a:p>
            <a:pPr>
              <a:buNone/>
            </a:pPr>
            <a:r>
              <a:rPr lang="ru-RU" dirty="0" smtClean="0"/>
              <a:t>         следующем уроке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ДОМАШНЕЕ   ЗАДАНИЕ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/>
                <a:cs typeface="Times New Roman"/>
              </a:rPr>
              <a:t>§85 – 88</a:t>
            </a:r>
          </a:p>
          <a:p>
            <a:r>
              <a:rPr lang="ru-RU" dirty="0" smtClean="0">
                <a:latin typeface="Times New Roman"/>
                <a:cs typeface="Times New Roman"/>
              </a:rPr>
              <a:t>Выучить формулы </a:t>
            </a:r>
            <a:r>
              <a:rPr lang="ru-RU" smtClean="0">
                <a:latin typeface="Times New Roman"/>
                <a:cs typeface="Times New Roman"/>
              </a:rPr>
              <a:t>и определения</a:t>
            </a:r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ЭЛЕКТРИЗАЦИЯ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002060"/>
                </a:solidFill>
              </a:rPr>
              <a:t>1. При электризации </a:t>
            </a:r>
            <a:r>
              <a:rPr lang="ru-RU" b="1" i="1" u="sng" dirty="0" smtClean="0">
                <a:solidFill>
                  <a:srgbClr val="002060"/>
                </a:solidFill>
              </a:rPr>
              <a:t>заряжаются оба тела </a:t>
            </a:r>
            <a:r>
              <a:rPr lang="ru-RU" b="1" i="1" dirty="0" smtClean="0">
                <a:solidFill>
                  <a:srgbClr val="002060"/>
                </a:solidFill>
              </a:rPr>
              <a:t>в ней участвующие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2. </a:t>
            </a:r>
            <a:r>
              <a:rPr lang="ru-RU" b="1" i="1" u="sng" dirty="0" smtClean="0">
                <a:solidFill>
                  <a:srgbClr val="002060"/>
                </a:solidFill>
              </a:rPr>
              <a:t>Электризация</a:t>
            </a:r>
            <a:r>
              <a:rPr lang="ru-RU" b="1" i="1" dirty="0" smtClean="0">
                <a:solidFill>
                  <a:srgbClr val="002060"/>
                </a:solidFill>
              </a:rPr>
              <a:t> – это процесс получения телами зарядов при взаимодействии (трение, удар, прикосновение, облучение)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3.  </a:t>
            </a:r>
            <a:r>
              <a:rPr lang="ru-RU" b="1" i="1" u="sng" dirty="0" smtClean="0">
                <a:solidFill>
                  <a:srgbClr val="002060"/>
                </a:solidFill>
              </a:rPr>
              <a:t>Степень электризации </a:t>
            </a:r>
            <a:r>
              <a:rPr lang="ru-RU" b="1" i="1" dirty="0" smtClean="0">
                <a:solidFill>
                  <a:srgbClr val="002060"/>
                </a:solidFill>
              </a:rPr>
              <a:t>характеризуется знаком и величиной электрического заряда</a:t>
            </a:r>
            <a:endParaRPr lang="ru-RU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ЭЛЕКТРИЧЕСКИЙ  ЗАРЯД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– </a:t>
            </a:r>
            <a:r>
              <a:rPr lang="ru-RU" b="1" i="1" dirty="0" smtClean="0">
                <a:solidFill>
                  <a:srgbClr val="7030A0"/>
                </a:solidFill>
              </a:rPr>
              <a:t>это физическая величина, определяющая силу электромагнитного взаимодействия</a:t>
            </a:r>
          </a:p>
          <a:p>
            <a:pPr>
              <a:buNone/>
            </a:pPr>
            <a:r>
              <a:rPr lang="ru-RU" dirty="0" smtClean="0"/>
              <a:t>           обозначается буквой </a:t>
            </a:r>
            <a:r>
              <a:rPr lang="en-US" b="1" dirty="0" smtClean="0">
                <a:solidFill>
                  <a:srgbClr val="FF0000"/>
                </a:solidFill>
              </a:rPr>
              <a:t>q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 smtClean="0"/>
              <a:t>           измеряется в </a:t>
            </a:r>
            <a:r>
              <a:rPr lang="ru-RU" b="1" dirty="0" smtClean="0">
                <a:solidFill>
                  <a:srgbClr val="7030A0"/>
                </a:solidFill>
              </a:rPr>
              <a:t>кулонах</a:t>
            </a:r>
          </a:p>
          <a:p>
            <a:pPr>
              <a:buNone/>
            </a:pPr>
            <a:r>
              <a:rPr lang="ru-RU" dirty="0" smtClean="0"/>
              <a:t>    Наименьший электрический заряд принадлежит электрону и называется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b="1" i="1" dirty="0" smtClean="0">
                <a:solidFill>
                  <a:srgbClr val="7030A0"/>
                </a:solidFill>
              </a:rPr>
              <a:t>элементарным зарядом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 = -1,6 ·10     Кл</a:t>
            </a:r>
            <a:endParaRPr lang="ru-RU" b="1" i="1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369954" y="5357826"/>
            <a:ext cx="542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- 19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6183" y="357166"/>
            <a:ext cx="8812297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СТРОЕНИЕ  АТОМА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 В центре атома находится положительно заряженное ядро, вокруг которого вращаются электроны </a:t>
            </a:r>
            <a:endParaRPr lang="ru-RU" dirty="0" smtClean="0"/>
          </a:p>
          <a:p>
            <a:r>
              <a:rPr lang="ru-RU" b="1" dirty="0" smtClean="0">
                <a:solidFill>
                  <a:srgbClr val="7030A0"/>
                </a:solidFill>
              </a:rPr>
              <a:t>Заряд протонов в ядре равен заряду электронов, вращающихся вокруг ядра, поэтому атомы нейтральны.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Атом способен терять электроны (положительный ион), или присоединять лишние (отрицательный ион)</a:t>
            </a:r>
          </a:p>
          <a:p>
            <a:endParaRPr lang="ru-RU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ОБРАЗОВАНИЕ   ИОНОВ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5122" name="Picture 2" descr="C:\Documents and Settings\Дом\Мои документы\Классы\X класс\Тем. разделы\электростатика\Рисунки\Схема образования ионов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9" y="1500174"/>
            <a:ext cx="6651138" cy="49883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ВЫВОДЫ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sz="3600" b="1" dirty="0" smtClean="0">
                <a:solidFill>
                  <a:srgbClr val="7030A0"/>
                </a:solidFill>
              </a:rPr>
              <a:t>Существует два рода электрических зарядов, условно названных положительными и отрицательными.</a:t>
            </a:r>
          </a:p>
          <a:p>
            <a:pPr lvl="0"/>
            <a:r>
              <a:rPr lang="ru-RU" sz="3600" b="1" dirty="0" smtClean="0">
                <a:solidFill>
                  <a:srgbClr val="7030A0"/>
                </a:solidFill>
              </a:rPr>
              <a:t>Заряды могут передаваться от одного тела к другому.  </a:t>
            </a:r>
            <a:r>
              <a:rPr lang="ru-RU" sz="3600" dirty="0" smtClean="0"/>
              <a:t>(</a:t>
            </a:r>
            <a:r>
              <a:rPr lang="ru-RU" sz="3100" i="1" dirty="0" smtClean="0"/>
              <a:t>В отличие от массы тела электрический заряд не является неотъемлемой характеристикой данного тела. Одно и то же тело в разных условиях может иметь разный заряд).</a:t>
            </a:r>
            <a:endParaRPr lang="ru-RU" i="1" dirty="0" smtClean="0"/>
          </a:p>
          <a:p>
            <a:pPr lvl="0"/>
            <a:r>
              <a:rPr lang="ru-RU" sz="3600" b="1" dirty="0" smtClean="0">
                <a:solidFill>
                  <a:srgbClr val="7030A0"/>
                </a:solidFill>
              </a:rPr>
              <a:t>Одноименные заряды отталкиваются, разноименные – притягиваются. </a:t>
            </a:r>
            <a:r>
              <a:rPr lang="ru-RU" dirty="0" smtClean="0"/>
              <a:t>(</a:t>
            </a:r>
            <a:r>
              <a:rPr lang="ru-RU" sz="3100" i="1" dirty="0" smtClean="0"/>
              <a:t>В этом также проявляется принципиальное отличие электромагнитных сил от гравитационных. Гравитационные силы всегда являются силами притяжения).</a:t>
            </a:r>
            <a:endParaRPr lang="ru-RU" dirty="0"/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1939</TotalTime>
  <Words>1891</Words>
  <Application>Microsoft Office PowerPoint</Application>
  <PresentationFormat>Экран (4:3)</PresentationFormat>
  <Paragraphs>268</Paragraphs>
  <Slides>35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35</vt:i4>
      </vt:variant>
    </vt:vector>
  </HeadingPairs>
  <TitlesOfParts>
    <vt:vector size="39" baseType="lpstr">
      <vt:lpstr>Тема Office</vt:lpstr>
      <vt:lpstr>Трек</vt:lpstr>
      <vt:lpstr>Формула</vt:lpstr>
      <vt:lpstr>Equation</vt:lpstr>
      <vt:lpstr>    УРОК  ФИЗИКИ  В  10  КЛАССЕ</vt:lpstr>
      <vt:lpstr> ПЛАН  УРОКА</vt:lpstr>
      <vt:lpstr>ЭЛЕКТРОМАГНИТНЫЕ  ВЗАИМОДЕЙСТВИЯ</vt:lpstr>
      <vt:lpstr>ЭЛЕКТРИЗАЦИЯ</vt:lpstr>
      <vt:lpstr>ЭЛЕКТРИЧЕСКИЙ  ЗАРЯД</vt:lpstr>
      <vt:lpstr>Слайд 6</vt:lpstr>
      <vt:lpstr>СТРОЕНИЕ  АТОМА</vt:lpstr>
      <vt:lpstr>ОБРАЗОВАНИЕ   ИОНОВ</vt:lpstr>
      <vt:lpstr>ВЫВОДЫ</vt:lpstr>
      <vt:lpstr>ЭЛЕКТРОСКОП</vt:lpstr>
      <vt:lpstr>ЭЛЕКТРОСКОП</vt:lpstr>
      <vt:lpstr>ДЕЛИМОСТЬ   ЗАРЯДА</vt:lpstr>
      <vt:lpstr>закон сохранения электрического заряда.</vt:lpstr>
      <vt:lpstr>ЗАДАЧА 1</vt:lpstr>
      <vt:lpstr>Слайд 15</vt:lpstr>
      <vt:lpstr>ЗАКОН  КУЛОНА</vt:lpstr>
      <vt:lpstr>ЗАКОН  КУЛОНА</vt:lpstr>
      <vt:lpstr>ЗАДАЧА 2</vt:lpstr>
      <vt:lpstr>ЗАДАЧА 2</vt:lpstr>
      <vt:lpstr>ЗАДАЧА 3</vt:lpstr>
      <vt:lpstr>САМОСТОЯТЕЛЬНАЯ  РАБОТА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Время  истекло</vt:lpstr>
      <vt:lpstr>ДОМАШНЕЕ  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ЭЛЕКТРОМАГНИТНЫЕ  ВЗАИМОДЕЙСТВИЯ</dc:title>
  <cp:lastModifiedBy>ADMIN</cp:lastModifiedBy>
  <cp:revision>53</cp:revision>
  <dcterms:modified xsi:type="dcterms:W3CDTF">2020-04-09T18:41:24Z</dcterms:modified>
</cp:coreProperties>
</file>